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8" r:id="rId3"/>
    <p:sldId id="257" r:id="rId4"/>
    <p:sldId id="256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43"/>
  </p:normalViewPr>
  <p:slideViewPr>
    <p:cSldViewPr snapToGrid="0" snapToObjects="1">
      <p:cViewPr varScale="1">
        <p:scale>
          <a:sx n="94" d="100"/>
          <a:sy n="94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BE2DF-0CE7-414B-A49C-E333A5C0E3CF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E2F66-07FE-AC43-A813-8B43E9B5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1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5568-A435-2349-AEBD-03CB9C81C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CE329-DF09-224D-BC83-2140D2736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015A3-705E-EE45-882C-AB0D9D28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5D5E9-420C-2148-A231-64BDC999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14DB2-179A-C246-9F2B-570FA12B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59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6907-ED61-CE49-B0CC-F3CE3424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41722-8EB4-6E4B-8DD6-9980E8335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E1AD0-D75C-E64B-8E25-A12B43BF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ABF60-8DBD-A048-8EC7-846C6232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D0B8B-95E3-9B49-8D37-AE022304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4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A30F97-88D9-6145-94E4-C1772374A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A47BC-E111-474D-A745-D64217479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C196D-B2F1-6C4E-BC72-F37744E2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C092-53DD-7345-B5C2-ACFD21D3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D98F6-C4FD-814E-83D7-2D07987B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7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1567-3E4D-6446-8B8A-391B31EC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CA7C-F1C7-1C4D-B839-7AB132E3C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5D33-11CC-9E47-9D6D-6853E38E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63446-80EA-B043-AB19-B08EF90B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C9FE5-F6A8-454F-BE2A-93EB1937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84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8FE8-0450-FB4D-A5B9-6E202928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0ADC1-4B8C-504E-A49B-D2341D3EE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34C31-20FC-ED4D-B9F5-206895C1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DB555-3115-EC43-9213-7E31A716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5C4EC-634C-2148-9642-F069039E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1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0686-3A19-964C-9883-84FB0E5C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3AAA2-0F8D-024A-8FE0-07C87C537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35239-6A60-AA42-ABC6-6B4E8C218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D6D2B-361B-5048-A954-F6798A20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5E9DE-783E-EA44-BCAF-0254D12B6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77993-276A-9B4B-9783-9B82F4E1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0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A1F1-866C-CB48-9322-7975BAF9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02685-62F4-3B4F-9141-2A590EF84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C10B2-B1AB-254D-B3B4-0DEDC8AEF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F4652-198A-1E4A-A97A-850B783D4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0679D-76FC-9849-97D9-B793085EF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9FB26-B248-9C40-A0B7-47E23F97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E2AE9-620C-174D-9C11-CE8EE027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81806-FB74-7549-953E-FEA8735C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1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686-1584-384F-8DA6-21E518A6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2ECBC-51C5-E846-BA69-051B207B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EBCA7-A455-684A-97EB-7F8A7340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702E9-4F86-5846-8A5A-11687373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0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AA323-DEFD-7245-8E1C-96E2A34D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B1300-4BA8-5A42-BE8C-F76D83E3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3F723-B0E3-FA49-93D1-144E72E9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63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99FB-3B40-3D4D-A23E-50E6BB087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68B22-7269-5A4A-AD9D-BC2EC91C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C783F-BA01-A74C-BCE7-5EF7D873F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A7075-27BD-074B-9817-CFB26C434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6A456-0069-CD40-93B7-795A352C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5FAE9-7023-5041-998B-2E0352E8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8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51D4-AD29-C24F-B69A-2897B18A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AEADE-AD2E-5A4E-AC82-86B5782E3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E7AB3-90CA-5B4D-8901-871B12644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385CD-7F7E-F645-B39F-EC660D10D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B29B7-80E4-9F4C-A916-A9964DE0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F953A-690B-5548-A274-E8DF810C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4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0865F9-F3E3-4B45-A563-2389B46A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DBE64-9429-534A-92DB-E60F2809C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589D-C9B3-2449-87ED-E84D5D097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66E34-D399-964D-8B73-F2F8B1599A7D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DD57D-7EE0-EC49-98C9-88E57C1D0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06F8F-17CD-7644-BBA9-030F399EC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0151-7465-5849-A236-FFBE360A4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0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tmanagementnetwork.org/pub/php/management/bananapanama/" TargetMode="External"/><Relationship Id="rId2" Type="http://schemas.openxmlformats.org/officeDocument/2006/relationships/hyperlink" Target="http://www.promusa.org/Fusarium+wil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psnet.org/publications/imageresources/Pages/fi00191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87EA-8874-F74D-9B69-6B2D6A9E1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little </a:t>
            </a:r>
            <a:r>
              <a:rPr lang="en-US" i="1" dirty="0"/>
              <a:t>Fusarium </a:t>
            </a:r>
            <a:r>
              <a:rPr lang="en-US" dirty="0"/>
              <a:t>spp. that can, often do, but we really wish wouldn’t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7B88A-825C-DA45-9754-E5C5646EB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Edward Hillman</a:t>
            </a:r>
          </a:p>
        </p:txBody>
      </p:sp>
    </p:spTree>
    <p:extLst>
      <p:ext uri="{BB962C8B-B14F-4D97-AF65-F5344CB8AC3E}">
        <p14:creationId xmlns:p14="http://schemas.microsoft.com/office/powerpoint/2010/main" val="3783459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890F-E656-3949-B7BD-253219C3E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Fusarium wilt of date palms</a:t>
            </a:r>
            <a:br>
              <a:rPr lang="en-US" dirty="0"/>
            </a:br>
            <a:r>
              <a:rPr lang="en-US" dirty="0"/>
              <a:t>Caused by </a:t>
            </a:r>
            <a:r>
              <a:rPr lang="en-US" i="1" dirty="0"/>
              <a:t>Fusarium </a:t>
            </a:r>
            <a:r>
              <a:rPr lang="en-US" i="1" dirty="0" err="1"/>
              <a:t>oxysporum</a:t>
            </a:r>
            <a:r>
              <a:rPr lang="en-US" i="1" dirty="0"/>
              <a:t> </a:t>
            </a:r>
            <a:r>
              <a:rPr lang="en-US" dirty="0"/>
              <a:t>f. sp.</a:t>
            </a:r>
            <a:r>
              <a:rPr lang="en-US" i="1" dirty="0"/>
              <a:t> </a:t>
            </a:r>
            <a:r>
              <a:rPr lang="en-US" i="1" dirty="0" err="1"/>
              <a:t>canariensis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235E9-BFC5-EC49-B971-AC20D18E047E}"/>
              </a:ext>
            </a:extLst>
          </p:cNvPr>
          <p:cNvSpPr txBox="1"/>
          <p:nvPr/>
        </p:nvSpPr>
        <p:spPr>
          <a:xfrm>
            <a:off x="9947191" y="565972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Chlamydospores</a:t>
            </a:r>
            <a:r>
              <a:rPr lang="en-US" dirty="0"/>
              <a:t> introduced to soil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AADBC-6A21-E94E-8073-9D7CF93FA735}"/>
              </a:ext>
            </a:extLst>
          </p:cNvPr>
          <p:cNvSpPr txBox="1"/>
          <p:nvPr/>
        </p:nvSpPr>
        <p:spPr>
          <a:xfrm>
            <a:off x="7327556" y="5783879"/>
            <a:ext cx="192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Pathogen enters through root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ABC54-730C-5149-B92E-83E2D470389D}"/>
              </a:ext>
            </a:extLst>
          </p:cNvPr>
          <p:cNvSpPr txBox="1"/>
          <p:nvPr/>
        </p:nvSpPr>
        <p:spPr>
          <a:xfrm>
            <a:off x="248378" y="5939698"/>
            <a:ext cx="190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Pathogen climbs vascular tissues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2174B-14CC-0745-80FD-5A63AD756C86}"/>
              </a:ext>
            </a:extLst>
          </p:cNvPr>
          <p:cNvSpPr txBox="1"/>
          <p:nvPr/>
        </p:nvSpPr>
        <p:spPr>
          <a:xfrm>
            <a:off x="-12572" y="2516391"/>
            <a:ext cx="1742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Vascular tissue infection of fronds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ADFFC-084A-134F-AE03-EA0539971A9A}"/>
              </a:ext>
            </a:extLst>
          </p:cNvPr>
          <p:cNvSpPr txBox="1"/>
          <p:nvPr/>
        </p:nvSpPr>
        <p:spPr>
          <a:xfrm>
            <a:off x="7527324" y="3129796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dies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EDA4E2-7A9D-C240-84AB-19D0199A87B0}"/>
              </a:ext>
            </a:extLst>
          </p:cNvPr>
          <p:cNvCxnSpPr>
            <a:cxnSpLocks/>
          </p:cNvCxnSpPr>
          <p:nvPr/>
        </p:nvCxnSpPr>
        <p:spPr>
          <a:xfrm>
            <a:off x="8542033" y="2218732"/>
            <a:ext cx="1878227" cy="870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8C46EC-A6BC-5342-B81C-743066AFF4C3}"/>
              </a:ext>
            </a:extLst>
          </p:cNvPr>
          <p:cNvCxnSpPr/>
          <p:nvPr/>
        </p:nvCxnSpPr>
        <p:spPr>
          <a:xfrm flipH="1">
            <a:off x="9197126" y="5313735"/>
            <a:ext cx="704336" cy="69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A7B74E-8062-5847-A651-97B064B3F627}"/>
              </a:ext>
            </a:extLst>
          </p:cNvPr>
          <p:cNvCxnSpPr/>
          <p:nvPr/>
        </p:nvCxnSpPr>
        <p:spPr>
          <a:xfrm flipH="1">
            <a:off x="5436182" y="6277109"/>
            <a:ext cx="1528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6A0E4A-9C80-DC42-ABF2-4475F9F88C89}"/>
              </a:ext>
            </a:extLst>
          </p:cNvPr>
          <p:cNvCxnSpPr/>
          <p:nvPr/>
        </p:nvCxnSpPr>
        <p:spPr>
          <a:xfrm flipH="1" flipV="1">
            <a:off x="1050324" y="4617381"/>
            <a:ext cx="766119" cy="71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9A598C-6B15-FF41-B5D1-1A2C5AE20124}"/>
              </a:ext>
            </a:extLst>
          </p:cNvPr>
          <p:cNvCxnSpPr>
            <a:cxnSpLocks/>
          </p:cNvCxnSpPr>
          <p:nvPr/>
        </p:nvCxnSpPr>
        <p:spPr>
          <a:xfrm flipV="1">
            <a:off x="2063578" y="2018307"/>
            <a:ext cx="3766868" cy="1032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DF3B2A-9D90-4347-88EE-D55BB243142E}"/>
              </a:ext>
            </a:extLst>
          </p:cNvPr>
          <p:cNvCxnSpPr/>
          <p:nvPr/>
        </p:nvCxnSpPr>
        <p:spPr>
          <a:xfrm flipV="1">
            <a:off x="2792627" y="3036336"/>
            <a:ext cx="1136822" cy="33705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EB8B42-E5EB-DB45-9E54-A39DCC1CA340}"/>
              </a:ext>
            </a:extLst>
          </p:cNvPr>
          <p:cNvSpPr txBox="1"/>
          <p:nvPr/>
        </p:nvSpPr>
        <p:spPr>
          <a:xfrm>
            <a:off x="4201297" y="2817341"/>
            <a:ext cx="1313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of conidia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D66465-5D80-814D-ADF6-3C59478D5FEF}"/>
              </a:ext>
            </a:extLst>
          </p:cNvPr>
          <p:cNvCxnSpPr/>
          <p:nvPr/>
        </p:nvCxnSpPr>
        <p:spPr>
          <a:xfrm>
            <a:off x="5671752" y="3302394"/>
            <a:ext cx="607539" cy="6498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2BBE01-180A-7C47-9481-158A16A75B6C}"/>
              </a:ext>
            </a:extLst>
          </p:cNvPr>
          <p:cNvSpPr txBox="1"/>
          <p:nvPr/>
        </p:nvSpPr>
        <p:spPr>
          <a:xfrm>
            <a:off x="5375189" y="4019726"/>
            <a:ext cx="216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Conidia transferred via pruning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D705AA-5F5C-7E4A-8174-BE6B69FAFEA5}"/>
              </a:ext>
            </a:extLst>
          </p:cNvPr>
          <p:cNvCxnSpPr/>
          <p:nvPr/>
        </p:nvCxnSpPr>
        <p:spPr>
          <a:xfrm flipH="1" flipV="1">
            <a:off x="2953264" y="4019726"/>
            <a:ext cx="2261287" cy="3231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D92573-E05A-4D41-BD22-D7D0B9676A98}"/>
              </a:ext>
            </a:extLst>
          </p:cNvPr>
          <p:cNvSpPr txBox="1"/>
          <p:nvPr/>
        </p:nvSpPr>
        <p:spPr>
          <a:xfrm>
            <a:off x="3558744" y="3562974"/>
            <a:ext cx="1491901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2° inoculum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B7B7A1-9E43-064E-92AA-0F5F26CA31BB}"/>
              </a:ext>
            </a:extLst>
          </p:cNvPr>
          <p:cNvSpPr txBox="1"/>
          <p:nvPr/>
        </p:nvSpPr>
        <p:spPr>
          <a:xfrm>
            <a:off x="10672121" y="2980544"/>
            <a:ext cx="141979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1° inoculum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C2D0C0D-1E5F-0040-BD78-C637046F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794" y="3582630"/>
            <a:ext cx="937905" cy="18976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FCD0C48-9A06-F648-AF28-70FCB610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64" y="5163233"/>
            <a:ext cx="2895317" cy="16159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34EA320-B884-6C45-B6A1-4ACC54A55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18" y="3129796"/>
            <a:ext cx="1547855" cy="137079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78A0A1-6277-2F43-ACCE-980DBBF62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497" y="1636311"/>
            <a:ext cx="2172311" cy="15288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A7DB32-A4E4-5F4E-9100-5F4F0EC2EDAC}"/>
              </a:ext>
            </a:extLst>
          </p:cNvPr>
          <p:cNvSpPr txBox="1"/>
          <p:nvPr/>
        </p:nvSpPr>
        <p:spPr>
          <a:xfrm>
            <a:off x="10480984" y="2050792"/>
            <a:ext cx="131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Polycyclic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78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9BDB-4DAD-3047-AA63-CDA1E1888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Panama Disease of Banana</a:t>
            </a:r>
            <a:br>
              <a:rPr lang="en-US" i="1" dirty="0"/>
            </a:br>
            <a:r>
              <a:rPr lang="en-US" dirty="0"/>
              <a:t>Caused by </a:t>
            </a:r>
            <a:r>
              <a:rPr lang="en-US" i="1" dirty="0"/>
              <a:t>Fusarium </a:t>
            </a:r>
            <a:r>
              <a:rPr lang="en-US" i="1" dirty="0" err="1"/>
              <a:t>oxysporum</a:t>
            </a:r>
            <a:r>
              <a:rPr lang="en-US" i="1" dirty="0"/>
              <a:t> </a:t>
            </a:r>
            <a:r>
              <a:rPr lang="en-US" dirty="0"/>
              <a:t>f. sp. </a:t>
            </a:r>
            <a:r>
              <a:rPr lang="en-US" i="1" dirty="0" err="1"/>
              <a:t>cubense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E8BE0-80B3-9344-BC9A-7906E45E7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5223806"/>
            <a:ext cx="1747838" cy="1157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E3B70-B2D4-5A44-84E1-01AC9692B235}"/>
              </a:ext>
            </a:extLst>
          </p:cNvPr>
          <p:cNvSpPr txBox="1"/>
          <p:nvPr/>
        </p:nvSpPr>
        <p:spPr>
          <a:xfrm>
            <a:off x="5857875" y="6488668"/>
            <a:ext cx="411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Infection of root via </a:t>
            </a:r>
            <a:r>
              <a:rPr lang="en-US" dirty="0" err="1"/>
              <a:t>clamydospores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4678C4-B3E8-BC45-839D-8F483B0B597F}"/>
              </a:ext>
            </a:extLst>
          </p:cNvPr>
          <p:cNvCxnSpPr/>
          <p:nvPr/>
        </p:nvCxnSpPr>
        <p:spPr>
          <a:xfrm flipH="1">
            <a:off x="4314825" y="5802777"/>
            <a:ext cx="2000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2A38501-7283-9F45-A21B-950A23799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031" y="4442342"/>
            <a:ext cx="1063625" cy="1599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04E40-96C5-6149-AC66-3EFE607F7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837" y="1855019"/>
            <a:ext cx="1884363" cy="1219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369E84-D25D-9343-ACA5-189D25366565}"/>
              </a:ext>
            </a:extLst>
          </p:cNvPr>
          <p:cNvSpPr txBox="1"/>
          <p:nvPr/>
        </p:nvSpPr>
        <p:spPr>
          <a:xfrm>
            <a:off x="1493837" y="6165502"/>
            <a:ext cx="228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Infection moves into vascular tissue of root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FC3A6F-53B6-4C48-A434-D30C7D2D82E7}"/>
              </a:ext>
            </a:extLst>
          </p:cNvPr>
          <p:cNvCxnSpPr/>
          <p:nvPr/>
        </p:nvCxnSpPr>
        <p:spPr>
          <a:xfrm flipV="1">
            <a:off x="2436017" y="3300413"/>
            <a:ext cx="0" cy="871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E9504C-92E2-F74D-BB67-FE4E715ECECB}"/>
              </a:ext>
            </a:extLst>
          </p:cNvPr>
          <p:cNvSpPr txBox="1"/>
          <p:nvPr/>
        </p:nvSpPr>
        <p:spPr>
          <a:xfrm>
            <a:off x="157163" y="2143125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Older leaves wilt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B60539-51E6-6C49-B6EC-CB7989F34661}"/>
              </a:ext>
            </a:extLst>
          </p:cNvPr>
          <p:cNvCxnSpPr/>
          <p:nvPr/>
        </p:nvCxnSpPr>
        <p:spPr>
          <a:xfrm>
            <a:off x="4909094" y="2016680"/>
            <a:ext cx="2074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8B8044-F18D-6F41-9CE5-BD1A61F6FA05}"/>
              </a:ext>
            </a:extLst>
          </p:cNvPr>
          <p:cNvSpPr txBox="1"/>
          <p:nvPr/>
        </p:nvSpPr>
        <p:spPr>
          <a:xfrm>
            <a:off x="6983957" y="1693514"/>
            <a:ext cx="187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Diseased plant dies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D45AD1-3D20-444B-A956-005932DB89D4}"/>
              </a:ext>
            </a:extLst>
          </p:cNvPr>
          <p:cNvCxnSpPr>
            <a:stCxn id="16" idx="3"/>
          </p:cNvCxnSpPr>
          <p:nvPr/>
        </p:nvCxnSpPr>
        <p:spPr>
          <a:xfrm>
            <a:off x="8855620" y="2016680"/>
            <a:ext cx="1543050" cy="87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C75F082-30A3-5F4E-964C-B25C86198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8238" y="3300413"/>
            <a:ext cx="1765300" cy="1270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C423EB-CE18-1249-99EF-56B0418C8FB9}"/>
              </a:ext>
            </a:extLst>
          </p:cNvPr>
          <p:cNvCxnSpPr/>
          <p:nvPr/>
        </p:nvCxnSpPr>
        <p:spPr>
          <a:xfrm flipH="1">
            <a:off x="8958263" y="4800600"/>
            <a:ext cx="1952625" cy="100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5FD3A5-D2C6-C346-B3F7-806EC00EF0A8}"/>
              </a:ext>
            </a:extLst>
          </p:cNvPr>
          <p:cNvSpPr txBox="1"/>
          <p:nvPr/>
        </p:nvSpPr>
        <p:spPr>
          <a:xfrm>
            <a:off x="8285935" y="3518891"/>
            <a:ext cx="190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Chlamydospores</a:t>
            </a:r>
            <a:r>
              <a:rPr lang="en-US" dirty="0"/>
              <a:t> introduced to soil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22D001-1FEA-DD4B-92A9-235AAAE71939}"/>
              </a:ext>
            </a:extLst>
          </p:cNvPr>
          <p:cNvSpPr txBox="1"/>
          <p:nvPr/>
        </p:nvSpPr>
        <p:spPr>
          <a:xfrm>
            <a:off x="3922937" y="3288180"/>
            <a:ext cx="3971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races:</a:t>
            </a:r>
          </a:p>
          <a:p>
            <a:r>
              <a:rPr lang="en-US" dirty="0"/>
              <a:t>1:  affects </a:t>
            </a:r>
            <a:r>
              <a:rPr lang="en-US" dirty="0" err="1"/>
              <a:t>Gos</a:t>
            </a:r>
            <a:r>
              <a:rPr lang="en-US" dirty="0"/>
              <a:t> Michel, Silk, Pome, and</a:t>
            </a:r>
          </a:p>
          <a:p>
            <a:r>
              <a:rPr lang="en-US" dirty="0"/>
              <a:t>     </a:t>
            </a:r>
            <a:r>
              <a:rPr lang="en-US" dirty="0" err="1"/>
              <a:t>Pisang</a:t>
            </a:r>
            <a:r>
              <a:rPr lang="en-US" dirty="0"/>
              <a:t> </a:t>
            </a:r>
            <a:r>
              <a:rPr lang="en-US" dirty="0" err="1"/>
              <a:t>awak</a:t>
            </a:r>
            <a:endParaRPr lang="en-US" dirty="0"/>
          </a:p>
          <a:p>
            <a:r>
              <a:rPr lang="en-US" dirty="0"/>
              <a:t>2:  affects </a:t>
            </a:r>
            <a:r>
              <a:rPr lang="en-US" dirty="0" err="1"/>
              <a:t>Bluggoe</a:t>
            </a:r>
            <a:endParaRPr lang="en-US" dirty="0"/>
          </a:p>
          <a:p>
            <a:r>
              <a:rPr lang="en-US" dirty="0"/>
              <a:t>3: </a:t>
            </a:r>
            <a:r>
              <a:rPr lang="en-US" i="1" dirty="0"/>
              <a:t> </a:t>
            </a:r>
            <a:r>
              <a:rPr lang="en-US" dirty="0"/>
              <a:t>affects </a:t>
            </a:r>
            <a:r>
              <a:rPr lang="en-US" i="1" dirty="0" err="1"/>
              <a:t>Heliconia</a:t>
            </a:r>
            <a:r>
              <a:rPr lang="en-US" i="1" dirty="0"/>
              <a:t> </a:t>
            </a:r>
            <a:r>
              <a:rPr lang="en-US" dirty="0"/>
              <a:t>species</a:t>
            </a:r>
          </a:p>
          <a:p>
            <a:r>
              <a:rPr lang="en-US" dirty="0"/>
              <a:t>4:  affects Cavendish cultivars</a:t>
            </a:r>
          </a:p>
          <a:p>
            <a:r>
              <a:rPr lang="en-US" dirty="0"/>
              <a:t>     TR4:  Tropical</a:t>
            </a:r>
          </a:p>
          <a:p>
            <a:r>
              <a:rPr lang="en-US" dirty="0"/>
              <a:t>     STR4:  Subtropical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8A6F7C-7CC6-3149-9E73-B0DB81AB997E}"/>
              </a:ext>
            </a:extLst>
          </p:cNvPr>
          <p:cNvSpPr txBox="1"/>
          <p:nvPr/>
        </p:nvSpPr>
        <p:spPr>
          <a:xfrm>
            <a:off x="368448" y="3518892"/>
            <a:ext cx="185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Infection moves up the plant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7EA3D7D-1D8D-7845-B445-33F2C3F63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197" y="1687463"/>
            <a:ext cx="930820" cy="13789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22CE35B-6FD8-0242-833A-DAAE9FE62184}"/>
              </a:ext>
            </a:extLst>
          </p:cNvPr>
          <p:cNvSpPr txBox="1"/>
          <p:nvPr/>
        </p:nvSpPr>
        <p:spPr>
          <a:xfrm>
            <a:off x="10028238" y="5334505"/>
            <a:ext cx="198253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Prefers warmer wetter months and favors growth between 23 and 27℃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7A9772-972C-B546-9F92-B6BAB28986B1}"/>
              </a:ext>
            </a:extLst>
          </p:cNvPr>
          <p:cNvSpPr txBox="1"/>
          <p:nvPr/>
        </p:nvSpPr>
        <p:spPr>
          <a:xfrm>
            <a:off x="10480984" y="2050792"/>
            <a:ext cx="131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Monocyclic</a:t>
            </a:r>
          </a:p>
        </p:txBody>
      </p:sp>
    </p:spTree>
    <p:extLst>
      <p:ext uri="{BB962C8B-B14F-4D97-AF65-F5344CB8AC3E}">
        <p14:creationId xmlns:p14="http://schemas.microsoft.com/office/powerpoint/2010/main" val="260361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223C2-9AB0-5142-B38E-506E33E6C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Mango Malformation Disease</a:t>
            </a:r>
            <a:br>
              <a:rPr lang="en-US" dirty="0"/>
            </a:br>
            <a:r>
              <a:rPr lang="en-US" dirty="0"/>
              <a:t>Caused by </a:t>
            </a:r>
            <a:r>
              <a:rPr lang="en-US" i="1" dirty="0"/>
              <a:t>Fusarium </a:t>
            </a:r>
            <a:r>
              <a:rPr lang="en-US" i="1" dirty="0" err="1"/>
              <a:t>mangiferae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F6323-0856-EF44-9D03-E6E6EB71DC47}"/>
              </a:ext>
            </a:extLst>
          </p:cNvPr>
          <p:cNvSpPr txBox="1"/>
          <p:nvPr/>
        </p:nvSpPr>
        <p:spPr>
          <a:xfrm>
            <a:off x="370681" y="2066283"/>
            <a:ext cx="2479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 and macroconidia introduced to plant bud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76C463-4E30-D84A-828A-CE88CCDFB560}"/>
              </a:ext>
            </a:extLst>
          </p:cNvPr>
          <p:cNvCxnSpPr>
            <a:cxnSpLocks/>
          </p:cNvCxnSpPr>
          <p:nvPr/>
        </p:nvCxnSpPr>
        <p:spPr>
          <a:xfrm flipV="1">
            <a:off x="7377839" y="4773478"/>
            <a:ext cx="1843654" cy="103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69EB31-9C09-7B44-9CF3-D9C7D837FEAD}"/>
              </a:ext>
            </a:extLst>
          </p:cNvPr>
          <p:cNvSpPr txBox="1"/>
          <p:nvPr/>
        </p:nvSpPr>
        <p:spPr>
          <a:xfrm>
            <a:off x="4664990" y="5424407"/>
            <a:ext cx="2262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Conidia germinate in &gt;5℃ and at minimum 2-h leaf wetness.  Peak at 8 h.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8F0BFC-B66A-6E44-BD3E-7F33951CD453}"/>
              </a:ext>
            </a:extLst>
          </p:cNvPr>
          <p:cNvCxnSpPr>
            <a:cxnSpLocks/>
          </p:cNvCxnSpPr>
          <p:nvPr/>
        </p:nvCxnSpPr>
        <p:spPr>
          <a:xfrm>
            <a:off x="1682173" y="4773478"/>
            <a:ext cx="2532720" cy="103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A5DAB0-E458-3E4B-9095-5022041BFA96}"/>
              </a:ext>
            </a:extLst>
          </p:cNvPr>
          <p:cNvSpPr txBox="1"/>
          <p:nvPr/>
        </p:nvSpPr>
        <p:spPr>
          <a:xfrm>
            <a:off x="9557288" y="5625819"/>
            <a:ext cx="179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Infection of bud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2C320B-AEC0-7F4F-A6E4-A62F27855C50}"/>
              </a:ext>
            </a:extLst>
          </p:cNvPr>
          <p:cNvCxnSpPr>
            <a:cxnSpLocks/>
          </p:cNvCxnSpPr>
          <p:nvPr/>
        </p:nvCxnSpPr>
        <p:spPr>
          <a:xfrm flipH="1">
            <a:off x="2897606" y="2374372"/>
            <a:ext cx="1190918" cy="53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728D00-1203-4C4E-B764-D5D71CE041D2}"/>
              </a:ext>
            </a:extLst>
          </p:cNvPr>
          <p:cNvSpPr txBox="1"/>
          <p:nvPr/>
        </p:nvSpPr>
        <p:spPr>
          <a:xfrm>
            <a:off x="6049683" y="1920594"/>
            <a:ext cx="2882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Inoculum picked up by Mango Bud Might, </a:t>
            </a:r>
            <a:r>
              <a:rPr lang="en-US" i="1" dirty="0" err="1"/>
              <a:t>Aceria</a:t>
            </a:r>
            <a:r>
              <a:rPr lang="en-US" i="1" dirty="0"/>
              <a:t> </a:t>
            </a:r>
            <a:r>
              <a:rPr lang="en-US" i="1" dirty="0" err="1"/>
              <a:t>mangiferae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C1F7F7-2B66-6340-9B8F-1F9B8B090644}"/>
              </a:ext>
            </a:extLst>
          </p:cNvPr>
          <p:cNvCxnSpPr>
            <a:cxnSpLocks/>
          </p:cNvCxnSpPr>
          <p:nvPr/>
        </p:nvCxnSpPr>
        <p:spPr>
          <a:xfrm flipH="1" flipV="1">
            <a:off x="8524068" y="3058056"/>
            <a:ext cx="1317356" cy="815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C86D53-CA2B-D849-8551-C55E17233CF1}"/>
              </a:ext>
            </a:extLst>
          </p:cNvPr>
          <p:cNvCxnSpPr/>
          <p:nvPr/>
        </p:nvCxnSpPr>
        <p:spPr>
          <a:xfrm flipH="1" flipV="1">
            <a:off x="6819254" y="4222469"/>
            <a:ext cx="2045777" cy="8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387B05-51F0-A342-B7D2-6E5F4B1861C7}"/>
              </a:ext>
            </a:extLst>
          </p:cNvPr>
          <p:cNvCxnSpPr/>
          <p:nvPr/>
        </p:nvCxnSpPr>
        <p:spPr>
          <a:xfrm flipH="1" flipV="1">
            <a:off x="3150030" y="3926420"/>
            <a:ext cx="1514960" cy="29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EFF9FFD-FCE8-C846-B1CE-2B3C7BC4EC58}"/>
              </a:ext>
            </a:extLst>
          </p:cNvPr>
          <p:cNvSpPr txBox="1"/>
          <p:nvPr/>
        </p:nvSpPr>
        <p:spPr>
          <a:xfrm>
            <a:off x="4866468" y="3576138"/>
            <a:ext cx="178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 and macroconidia wind disseminated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A8CEF79-BB7C-3644-BE03-577B57E2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04" y="1737214"/>
            <a:ext cx="1881955" cy="15424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269F79-D0A9-6241-96A1-1FACED0B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894" y="3955736"/>
            <a:ext cx="1903365" cy="12932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32EB472-2255-A140-B221-9A69027AF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77" y="2760633"/>
            <a:ext cx="1514087" cy="20128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F82EC3-6A53-CA40-8356-46FA6C337FFC}"/>
              </a:ext>
            </a:extLst>
          </p:cNvPr>
          <p:cNvSpPr txBox="1"/>
          <p:nvPr/>
        </p:nvSpPr>
        <p:spPr>
          <a:xfrm>
            <a:off x="6400596" y="3619992"/>
            <a:ext cx="141979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1° inoculum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30CD0-F59F-F349-956C-1B0AE300CF00}"/>
              </a:ext>
            </a:extLst>
          </p:cNvPr>
          <p:cNvSpPr txBox="1"/>
          <p:nvPr/>
        </p:nvSpPr>
        <p:spPr>
          <a:xfrm>
            <a:off x="8475542" y="1693666"/>
            <a:ext cx="1491901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2° inoculum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1BAA0-51BB-0E45-AFA1-63EAC7AFB259}"/>
              </a:ext>
            </a:extLst>
          </p:cNvPr>
          <p:cNvSpPr txBox="1"/>
          <p:nvPr/>
        </p:nvSpPr>
        <p:spPr>
          <a:xfrm>
            <a:off x="10276764" y="2712614"/>
            <a:ext cx="107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Polycyclic</a:t>
            </a:r>
          </a:p>
        </p:txBody>
      </p:sp>
    </p:spTree>
    <p:extLst>
      <p:ext uri="{BB962C8B-B14F-4D97-AF65-F5344CB8AC3E}">
        <p14:creationId xmlns:p14="http://schemas.microsoft.com/office/powerpoint/2010/main" val="38257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8428-4822-6B40-8A35-A4900AE9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C4978-D9D0-C348-9492-9814C85C0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Vézina</a:t>
            </a:r>
            <a:r>
              <a:rPr lang="en-US" dirty="0"/>
              <a:t>, Anne. </a:t>
            </a:r>
            <a:r>
              <a:rPr lang="en-US" i="1" dirty="0"/>
              <a:t>Fusarium Wilt of Banana</a:t>
            </a:r>
            <a:r>
              <a:rPr lang="en-US" dirty="0"/>
              <a:t>, </a:t>
            </a:r>
            <a:r>
              <a:rPr lang="en-US" dirty="0" err="1"/>
              <a:t>ProMusa</a:t>
            </a:r>
            <a:r>
              <a:rPr lang="en-US" dirty="0"/>
              <a:t>, 15 Dec. 2017, </a:t>
            </a:r>
            <a:r>
              <a:rPr lang="en-US" dirty="0">
                <a:hlinkClick r:id="rId2"/>
              </a:rPr>
              <a:t>www.promusa.org/Fusarium+wilt</a:t>
            </a:r>
            <a:r>
              <a:rPr lang="en-US" dirty="0"/>
              <a:t>.</a:t>
            </a:r>
          </a:p>
          <a:p>
            <a:r>
              <a:rPr lang="en-US" dirty="0" err="1"/>
              <a:t>Gegenhuber</a:t>
            </a:r>
            <a:r>
              <a:rPr lang="en-US" dirty="0"/>
              <a:t>, Kurt. </a:t>
            </a:r>
            <a:r>
              <a:rPr lang="en-US" i="1" dirty="0"/>
              <a:t>Panama Disease: A Classic and Destructive Disease of Banana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www.plantmanagementnetwork.org/pub/php/management/bananapanama/</a:t>
            </a:r>
            <a:r>
              <a:rPr lang="en-US" dirty="0"/>
              <a:t>.</a:t>
            </a:r>
          </a:p>
          <a:p>
            <a:r>
              <a:rPr lang="en-US" dirty="0"/>
              <a:t>Pérez-Vicente, Luis. "Fusarium wilt (Panama disease) of bananas: an updating review of the current knowledge on the disease and its causal agent." </a:t>
            </a:r>
            <a:r>
              <a:rPr lang="en-US" i="1" dirty="0"/>
              <a:t>Orozco-Santos, M; Orozco-Romero; J; Velázquez-</a:t>
            </a:r>
            <a:r>
              <a:rPr lang="en-US" i="1" dirty="0" err="1"/>
              <a:t>Monreal</a:t>
            </a:r>
            <a:r>
              <a:rPr lang="en-US" i="1" dirty="0"/>
              <a:t>, J</a:t>
            </a:r>
            <a:r>
              <a:rPr lang="en-US" dirty="0"/>
              <a:t> (2004): 1-16.</a:t>
            </a:r>
          </a:p>
          <a:p>
            <a:r>
              <a:rPr lang="en-US" dirty="0"/>
              <a:t>Gamliel-</a:t>
            </a:r>
            <a:r>
              <a:rPr lang="en-US" dirty="0" err="1"/>
              <a:t>Atinsky</a:t>
            </a:r>
            <a:r>
              <a:rPr lang="en-US" dirty="0"/>
              <a:t>, </a:t>
            </a:r>
            <a:r>
              <a:rPr lang="en-US" dirty="0" err="1"/>
              <a:t>Efrat</a:t>
            </a:r>
            <a:r>
              <a:rPr lang="en-US" dirty="0"/>
              <a:t>, et al. “The Role of </a:t>
            </a:r>
            <a:r>
              <a:rPr lang="en-US" dirty="0" err="1"/>
              <a:t>Eriophyoids</a:t>
            </a:r>
            <a:r>
              <a:rPr lang="en-US" dirty="0"/>
              <a:t> in Fungal Pathogen Epidemiology, Mere Association or True Interaction?” </a:t>
            </a:r>
            <a:r>
              <a:rPr lang="en-US" i="1" dirty="0" err="1"/>
              <a:t>Eriophyoid</a:t>
            </a:r>
            <a:r>
              <a:rPr lang="en-US" i="1" dirty="0"/>
              <a:t> Mites: Progress and Prognoses</a:t>
            </a:r>
            <a:r>
              <a:rPr lang="en-US" dirty="0"/>
              <a:t>, 2009, pp. 191–204., doi:10.1007/978-90-481-9562-6_10.</a:t>
            </a:r>
          </a:p>
          <a:p>
            <a:r>
              <a:rPr lang="en-US" dirty="0"/>
              <a:t>Sharma, Hemant. “Mango Malformation Disease.” </a:t>
            </a:r>
            <a:r>
              <a:rPr lang="en-US" i="1" dirty="0"/>
              <a:t>American </a:t>
            </a:r>
            <a:r>
              <a:rPr lang="en-US" i="1" dirty="0" err="1"/>
              <a:t>Phytopathological</a:t>
            </a:r>
            <a:r>
              <a:rPr lang="en-US" i="1" dirty="0"/>
              <a:t> Society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www.apsnet.org/publications/imageresources/Pages/fi00191.aspx</a:t>
            </a:r>
            <a:r>
              <a:rPr lang="en-US" dirty="0"/>
              <a:t>.</a:t>
            </a:r>
          </a:p>
          <a:p>
            <a:r>
              <a:rPr lang="en-US" dirty="0"/>
              <a:t>“Fusarium </a:t>
            </a:r>
            <a:r>
              <a:rPr lang="en-US" dirty="0" err="1"/>
              <a:t>Mangiferae</a:t>
            </a:r>
            <a:r>
              <a:rPr lang="en-US" dirty="0"/>
              <a:t>.” </a:t>
            </a:r>
            <a:r>
              <a:rPr lang="en-US" i="1" dirty="0"/>
              <a:t>Wikipedia</a:t>
            </a:r>
            <a:r>
              <a:rPr lang="en-US" dirty="0"/>
              <a:t>, Wikimedia Foundation, 10 Feb. 2018, 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Fusarium_mangiferae</a:t>
            </a:r>
            <a:r>
              <a:rPr lang="en-US" dirty="0"/>
              <a:t>.</a:t>
            </a:r>
          </a:p>
          <a:p>
            <a:r>
              <a:rPr lang="en-US" dirty="0"/>
              <a:t>Crespo, M., et al. “Characterization of Fusarium </a:t>
            </a:r>
            <a:r>
              <a:rPr lang="en-US" dirty="0" err="1"/>
              <a:t>Mangiferae</a:t>
            </a:r>
            <a:r>
              <a:rPr lang="en-US" dirty="0"/>
              <a:t> Isolates from Mango Malformation Disease in Southern Spain.” </a:t>
            </a:r>
            <a:r>
              <a:rPr lang="en-US" i="1" dirty="0"/>
              <a:t>European Journal of Plant Pathology</a:t>
            </a:r>
            <a:r>
              <a:rPr lang="en-US" dirty="0"/>
              <a:t>, 2014, doi:10.1007/s10658-014-0398-5.</a:t>
            </a:r>
          </a:p>
          <a:p>
            <a:r>
              <a:rPr lang="en-US" dirty="0"/>
              <a:t>Gamliel-</a:t>
            </a:r>
            <a:r>
              <a:rPr lang="en-US" dirty="0" err="1"/>
              <a:t>Atinsky</a:t>
            </a:r>
            <a:r>
              <a:rPr lang="en-US" dirty="0"/>
              <a:t>, E., et al. “Infection Dynamics Of Fusarium </a:t>
            </a:r>
            <a:r>
              <a:rPr lang="en-US" dirty="0" err="1"/>
              <a:t>Mangiferae</a:t>
            </a:r>
            <a:r>
              <a:rPr lang="en-US" dirty="0"/>
              <a:t>, Causal Agent of Mango Malformation Disease.” </a:t>
            </a:r>
            <a:r>
              <a:rPr lang="en-US" i="1" dirty="0"/>
              <a:t>Phytopathology</a:t>
            </a:r>
            <a:r>
              <a:rPr lang="en-US" dirty="0"/>
              <a:t>, vol. 99, no. 6, 2009, pp. 775–781., doi:10.1094/phyto-99-6-0775.</a:t>
            </a:r>
          </a:p>
          <a:p>
            <a:r>
              <a:rPr lang="en-US" dirty="0"/>
              <a:t>Pérez-Vicente, Luis, et al. </a:t>
            </a:r>
            <a:r>
              <a:rPr lang="en-US" i="1" dirty="0"/>
              <a:t>Prevention and Diagnostic of Fusarium Wilt (Panama Disease) of Banana Caused by Fusarium </a:t>
            </a:r>
            <a:r>
              <a:rPr lang="en-US" i="1" dirty="0" err="1"/>
              <a:t>Oxysporum</a:t>
            </a:r>
            <a:r>
              <a:rPr lang="en-US" i="1" dirty="0"/>
              <a:t> f. Sp. </a:t>
            </a:r>
            <a:r>
              <a:rPr lang="en-US" i="1" dirty="0" err="1"/>
              <a:t>Cubense</a:t>
            </a:r>
            <a:r>
              <a:rPr lang="en-US" i="1" dirty="0"/>
              <a:t> Tropical Race 4 (TR4)</a:t>
            </a:r>
            <a:r>
              <a:rPr lang="en-US" dirty="0"/>
              <a:t>. May 2014, </a:t>
            </a:r>
            <a:r>
              <a:rPr lang="en-US" dirty="0" err="1"/>
              <a:t>www.fao.org</a:t>
            </a:r>
            <a:r>
              <a:rPr lang="en-US" dirty="0"/>
              <a:t>/3/a-br126e.pdf.</a:t>
            </a:r>
          </a:p>
          <a:p>
            <a:r>
              <a:rPr lang="en-US" dirty="0"/>
              <a:t>Elliott, Monica L. “Fusarium Wilt of Canary Island Date Palm.” </a:t>
            </a:r>
            <a:r>
              <a:rPr lang="en-US" i="1" dirty="0"/>
              <a:t>EDIS New Publications RSS</a:t>
            </a:r>
            <a:r>
              <a:rPr lang="en-US" dirty="0"/>
              <a:t>, Plant Pathology, 11 Oct. 2016, </a:t>
            </a:r>
            <a:r>
              <a:rPr lang="en-US" dirty="0" err="1"/>
              <a:t>edis.ifas.ufl.edu</a:t>
            </a:r>
            <a:r>
              <a:rPr lang="en-US" dirty="0"/>
              <a:t>/pp139.</a:t>
            </a:r>
          </a:p>
          <a:p>
            <a:r>
              <a:rPr lang="en-US" dirty="0"/>
              <a:t>Simone, Gary, and Geri Cashion. “Fusarium Wilt of Canary Island Date Palms in </a:t>
            </a:r>
            <a:r>
              <a:rPr lang="en-US" dirty="0" err="1"/>
              <a:t>Florida.”</a:t>
            </a:r>
            <a:r>
              <a:rPr lang="en-US" i="1" dirty="0" err="1"/>
              <a:t>Fusarium</a:t>
            </a:r>
            <a:r>
              <a:rPr lang="en-US" i="1" dirty="0"/>
              <a:t> Wilt of Canary Island Date Palms in Florida</a:t>
            </a:r>
            <a:r>
              <a:rPr lang="en-US" dirty="0"/>
              <a:t>, </a:t>
            </a:r>
            <a:r>
              <a:rPr lang="en-US" dirty="0" err="1"/>
              <a:t>plantpath.ifas.ufl.edu</a:t>
            </a:r>
            <a:r>
              <a:rPr lang="en-US" dirty="0"/>
              <a:t>/media/</a:t>
            </a:r>
            <a:r>
              <a:rPr lang="en-US" dirty="0" err="1"/>
              <a:t>plantpathifasufledu</a:t>
            </a:r>
            <a:r>
              <a:rPr lang="en-US" dirty="0"/>
              <a:t>/factsheets/pp0044.pdf.</a:t>
            </a:r>
          </a:p>
        </p:txBody>
      </p:sp>
    </p:spTree>
    <p:extLst>
      <p:ext uri="{BB962C8B-B14F-4D97-AF65-F5344CB8AC3E}">
        <p14:creationId xmlns:p14="http://schemas.microsoft.com/office/powerpoint/2010/main" val="109263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198</Words>
  <Application>Microsoft Macintosh PowerPoint</Application>
  <PresentationFormat>Widescreen</PresentationFormat>
  <Paragraphs>51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The little Fusarium spp. that can, often do, but we really wish wouldn’t</vt:lpstr>
      <vt:lpstr>Fusarium wilt of date palms Caused by Fusarium oxysporum f. sp. canariensis</vt:lpstr>
      <vt:lpstr>Panama Disease of Banana Caused by Fusarium oxysporum f. sp. cubense</vt:lpstr>
      <vt:lpstr>Mango Malformation Disease Caused by Fusarium mangiferae</vt:lpstr>
      <vt:lpstr>References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Hillman</dc:creator>
  <cp:lastModifiedBy>Edward Hillman</cp:lastModifiedBy>
  <cp:revision>24</cp:revision>
  <dcterms:created xsi:type="dcterms:W3CDTF">2018-02-12T17:31:18Z</dcterms:created>
  <dcterms:modified xsi:type="dcterms:W3CDTF">2018-02-17T05:39:26Z</dcterms:modified>
</cp:coreProperties>
</file>